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B48BA38-AE29-458D-8BB4-1166BA4E2C03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3C15309-C201-4DB1-9323-B7B2B422E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8BA38-AE29-458D-8BB4-1166BA4E2C03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5309-C201-4DB1-9323-B7B2B422E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8BA38-AE29-458D-8BB4-1166BA4E2C03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5309-C201-4DB1-9323-B7B2B422E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8BA38-AE29-458D-8BB4-1166BA4E2C03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5309-C201-4DB1-9323-B7B2B422E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8BA38-AE29-458D-8BB4-1166BA4E2C03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5309-C201-4DB1-9323-B7B2B422E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8BA38-AE29-458D-8BB4-1166BA4E2C03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5309-C201-4DB1-9323-B7B2B422E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48BA38-AE29-458D-8BB4-1166BA4E2C03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3C15309-C201-4DB1-9323-B7B2B422ED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B48BA38-AE29-458D-8BB4-1166BA4E2C03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3C15309-C201-4DB1-9323-B7B2B422E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8BA38-AE29-458D-8BB4-1166BA4E2C03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5309-C201-4DB1-9323-B7B2B422E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8BA38-AE29-458D-8BB4-1166BA4E2C03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5309-C201-4DB1-9323-B7B2B422E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8BA38-AE29-458D-8BB4-1166BA4E2C03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5309-C201-4DB1-9323-B7B2B422E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B48BA38-AE29-458D-8BB4-1166BA4E2C03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3C15309-C201-4DB1-9323-B7B2B422E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Профессиональный кодекс учителя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5089752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Учителя должны уважительно и доброжелательно общаться с родителями учеников. </a:t>
            </a:r>
          </a:p>
          <a:p>
            <a:r>
              <a:rPr lang="ru-RU" dirty="0" smtClean="0"/>
              <a:t> Учитель консультирует родителей по вопросам образования учеников. </a:t>
            </a:r>
          </a:p>
          <a:p>
            <a:r>
              <a:rPr lang="ru-RU" dirty="0" smtClean="0"/>
              <a:t> Учитель не разглашает высказанное детьми мнение о своих родителях или мнение родителей — о детях. </a:t>
            </a:r>
          </a:p>
          <a:p>
            <a:r>
              <a:rPr lang="ru-RU" dirty="0" smtClean="0"/>
              <a:t>Отношения учителей с родителями не должны оказывать влияния на оценку личности и достижений детей. </a:t>
            </a:r>
          </a:p>
          <a:p>
            <a:r>
              <a:rPr lang="ru-RU" dirty="0" smtClean="0"/>
              <a:t> На отношения учителей с учениками и на их оценку не должна влиять поддержка, оказываемая их родителями образовательному учреждению.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60648"/>
            <a:ext cx="885698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Взаимоотношения учителя с родителями учеников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Взаимоотношения учителя с обществом и государством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sz="2400" dirty="0" smtClean="0"/>
              <a:t>Учитель не только обучает детей, но и является общественным просветителем, хранителем культурных ценностей, порядочным, образованным человеком. </a:t>
            </a:r>
          </a:p>
          <a:p>
            <a:r>
              <a:rPr lang="ru-RU" sz="2400" dirty="0" smtClean="0"/>
              <a:t> Учитель старается внести свой вклад в развитие гражданского общества. </a:t>
            </a:r>
          </a:p>
          <a:p>
            <a:r>
              <a:rPr lang="ru-RU" sz="2400" dirty="0" smtClean="0"/>
              <a:t> Учитель понимает и исполняет свой гражданский долг и социальную роль.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984272"/>
            <a:ext cx="8229600" cy="487372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При приёме на работу в образовательное учреждение руководителю следует оговорить, что учитель должен действовать в пределах своей профессиональной компетенции на основе кодекса учителя, и ознакомить его с ним. </a:t>
            </a:r>
          </a:p>
          <a:p>
            <a:r>
              <a:rPr lang="ru-RU" sz="2400" dirty="0" smtClean="0"/>
              <a:t> Нарушение положений кодекса учителя рассматривается педагогическим коллективом и администрацией образовательного учреждения, а при необходимости - более высокой профессиональной организацией.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188640"/>
            <a:ext cx="705678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Заключительные положения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4000">
              <a:schemeClr val="bg1">
                <a:alpha val="95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/>
          <a:lstStyle/>
          <a:p>
            <a:pPr algn="ctr"/>
            <a:r>
              <a:rPr lang="ru-RU" dirty="0" smtClean="0"/>
              <a:t>Общее положение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b="1" dirty="0" smtClean="0"/>
              <a:t>Цель кодекса </a:t>
            </a:r>
            <a:r>
              <a:rPr lang="ru-RU" dirty="0" smtClean="0"/>
              <a:t>— определить основные нормы профессиональной этики в отношениях учителя с учениками и их родителями, с педагогическим сообществом и государством. </a:t>
            </a:r>
          </a:p>
          <a:p>
            <a:r>
              <a:rPr lang="ru-RU" dirty="0" smtClean="0"/>
              <a:t> Нормы этики учителя устанавливаются на основании Конституции РФ, Закона РФ «Об образовании» и принятых в соответствии с ним иных законодательных и локальных актов, норм международного права, а так же общечеловеческих моральных норм и традиций российской школы 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7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68152"/>
          </a:xfrm>
        </p:spPr>
        <p:txBody>
          <a:bodyPr/>
          <a:lstStyle/>
          <a:p>
            <a:pPr algn="ctr"/>
            <a:r>
              <a:rPr lang="ru-RU" dirty="0" smtClean="0"/>
              <a:t>Общее положение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При осуществлении своей деятельности учитель руководствует следующими принципами: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 гуманность;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законность;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демократичность;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справедливость;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 профессионализм;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 взаимное уважение. 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233768"/>
          </a:xfr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rect">
              <a:fillToRect l="50000" t="50000" r="50000" b="50000"/>
            </a:path>
            <a:tileRect/>
          </a:gradFill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 Учитель должен стремиться стать положительным примером для своих учеников. </a:t>
            </a:r>
          </a:p>
          <a:p>
            <a:r>
              <a:rPr lang="ru-RU" dirty="0" smtClean="0"/>
              <a:t> Учитель не должен заниматься </a:t>
            </a:r>
            <a:r>
              <a:rPr lang="ru-RU" dirty="0" err="1" smtClean="0"/>
              <a:t>противокультурной</a:t>
            </a:r>
            <a:r>
              <a:rPr lang="ru-RU" dirty="0" smtClean="0"/>
              <a:t>, аморальной неправомерной деятельностью. Учитель дорожит своей репутацией. </a:t>
            </a:r>
          </a:p>
          <a:p>
            <a:r>
              <a:rPr lang="ru-RU" dirty="0" smtClean="0"/>
              <a:t>Учитель должен быть требователен к себе, стремиться к совершенствованию. </a:t>
            </a:r>
          </a:p>
          <a:p>
            <a:r>
              <a:rPr lang="ru-RU" dirty="0" smtClean="0"/>
              <a:t>Учитель не должен терять чувства меры и самообладания. </a:t>
            </a:r>
          </a:p>
          <a:p>
            <a:r>
              <a:rPr lang="ru-RU" dirty="0" smtClean="0"/>
              <a:t>Учитель соблюдает правила русского языка, культуру своей речи, не допускает использования ругательств, грубых и оскорбительных фраз.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95479" y="404664"/>
            <a:ext cx="8648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Личность учителя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6419056" cy="1080120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Личность учителя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rect">
              <a:fillToRect l="50000" t="50000" r="50000" b="50000"/>
            </a:path>
            <a:tileRect/>
          </a:gradFill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 Учитель является честным человеком, соблюдающим законодательство. С профессиональной этикой учителя не сочетается ни получение взятки, ни её дача. </a:t>
            </a:r>
          </a:p>
          <a:p>
            <a:r>
              <a:rPr lang="ru-RU" dirty="0" smtClean="0"/>
              <a:t>Учитель должен бережно и обоснованно расходовать материальные и другие ресурсы. </a:t>
            </a:r>
          </a:p>
          <a:p>
            <a:pPr>
              <a:buNone/>
            </a:pPr>
            <a:r>
              <a:rPr lang="ru-RU" dirty="0" smtClean="0"/>
              <a:t>   Он не должен использовать имущество школы или другого воспитательного учреждения (помещения, мебель, телефон, телефакс, компьютер, копировальную технику, другое оборудован услуги, транспортные средства, инструменты и материалы), а также свой рабочее время для личных нужд.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4232"/>
            <a:ext cx="8424936" cy="5233768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 Учитель выбирает подходящий стиль общения с учениками, основанный на взаимном уважении. </a:t>
            </a:r>
          </a:p>
          <a:p>
            <a:r>
              <a:rPr lang="ru-RU" dirty="0" smtClean="0"/>
              <a:t> Учитель в своей работе не должен унижать честь и достоинство учеников ни по каким основаниям, в том числе по признакам возраста, пола, национальности, религиозных убеждений и иных особенностей, </a:t>
            </a:r>
          </a:p>
          <a:p>
            <a:r>
              <a:rPr lang="ru-RU" dirty="0" smtClean="0"/>
              <a:t>Учитель является беспристрастным, одинаково доброжелательным и благосклонным ко всем своим ученикам. </a:t>
            </a:r>
          </a:p>
          <a:p>
            <a:r>
              <a:rPr lang="ru-RU" dirty="0" smtClean="0"/>
              <a:t>Требовательность учителя по отношению к ученикам должна  быть позитивной и обоснованной. </a:t>
            </a:r>
          </a:p>
          <a:p>
            <a:r>
              <a:rPr lang="ru-RU" dirty="0" smtClean="0"/>
              <a:t> Учитель выбирает методы работы с учениками, развивающие в них такие положительные черты и качества, как самостоятельность, контроль, самовоспитание, желание сотрудничать и помогать другим.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323528" y="145521"/>
            <a:ext cx="8496944" cy="1569660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/>
                <a:solidFill>
                  <a:srgbClr val="0070C0"/>
                </a:solidFill>
                <a:effectLst/>
              </a:rPr>
              <a:t>Взаимоотношения учителя с учениками</a:t>
            </a:r>
            <a:endParaRPr lang="ru-RU" sz="4800" b="1" cap="none" spc="0" dirty="0">
              <a:ln/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000">
              <a:srgbClr val="FFFF00">
                <a:alpha val="16000"/>
              </a:srgb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700808"/>
            <a:ext cx="8532440" cy="4325112"/>
          </a:xfrm>
        </p:spPr>
        <p:txBody>
          <a:bodyPr>
            <a:noAutofit/>
          </a:bodyPr>
          <a:lstStyle/>
          <a:p>
            <a:r>
              <a:rPr lang="ru-RU" sz="2000" dirty="0" smtClean="0"/>
              <a:t>Учитель должен стремиться к повышению мотивации обучения учеников, к укреплению в них веры в собственные силы и способности. </a:t>
            </a:r>
          </a:p>
          <a:p>
            <a:r>
              <a:rPr lang="ru-RU" sz="2000" dirty="0" smtClean="0"/>
              <a:t> Приняв необоснованно принижающие ученика оценочные решения, учителю следует немедленно исправить свою ошибку. </a:t>
            </a:r>
          </a:p>
          <a:p>
            <a:r>
              <a:rPr lang="ru-RU" sz="2000" dirty="0" smtClean="0"/>
              <a:t> Учитель справедливо и объективно оценивает работу учеников, не допуская завышенного или заниженного оценочного суждения. </a:t>
            </a:r>
          </a:p>
          <a:p>
            <a:r>
              <a:rPr lang="ru-RU" sz="2000" dirty="0" smtClean="0"/>
              <a:t> Учитель обязан в тайне хранить информацию, доверенную ему учениками, за исключением случаев, предусмотренных законодательством. </a:t>
            </a:r>
          </a:p>
          <a:p>
            <a:r>
              <a:rPr lang="ru-RU" sz="2000" dirty="0" smtClean="0"/>
              <a:t> Учитель не должен злоупотреблять своим служебным положением, используя своих учеников для каких-либо услуг или одолжений в личных целях. </a:t>
            </a:r>
          </a:p>
          <a:p>
            <a:r>
              <a:rPr lang="ru-RU" sz="2000" dirty="0" smtClean="0"/>
              <a:t>Учитель не имеет права требовать от учеников дополнительного вознаграждения за свою работу, за исключением случаев, предусмотренных в законодательстве. 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647056" y="0"/>
            <a:ext cx="8496944" cy="1569660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/>
                <a:solidFill>
                  <a:srgbClr val="0070C0"/>
                </a:solidFill>
                <a:effectLst/>
              </a:rPr>
              <a:t>Взаимоотношения учителя с учениками</a:t>
            </a:r>
            <a:endParaRPr lang="ru-RU" sz="4800" b="1" cap="none" spc="0" dirty="0">
              <a:ln/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Взаимодействие учителя с педагогическим сообществом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Учителя стремятся к взаимодействию друг с другом, оказывают взаимопомощь, уважают интересы друг друга и администрации образовательного учреждения. </a:t>
            </a:r>
          </a:p>
          <a:p>
            <a:r>
              <a:rPr lang="ru-RU" dirty="0" smtClean="0"/>
              <a:t> Учителей объединяет взаимовыручка, поддержка, открытость и доверие. </a:t>
            </a:r>
          </a:p>
          <a:p>
            <a:r>
              <a:rPr lang="ru-RU" dirty="0" smtClean="0"/>
              <a:t>Учитель имеет право открыто выражать свое мнение по поводу работы своих коллег, не распространяя сплетни. Любая критика, высказанная в адрес другою учителя, должна быть объективной и обоснованной. </a:t>
            </a:r>
          </a:p>
          <a:p>
            <a:r>
              <a:rPr lang="ru-RU" dirty="0" smtClean="0"/>
              <a:t> Администрация не может требовать или собирать информацию о личной жизни учителя, не связанной с выполнением им своих трудовых обязанностей. </a:t>
            </a:r>
          </a:p>
          <a:p>
            <a:r>
              <a:rPr lang="ru-RU" dirty="0" smtClean="0"/>
              <a:t> Учитель имеет право на поощрение от администрации образовательного учреждения. Личные заслуги учителя не должны оставаться в стороне.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6544"/>
          </a:xfr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92500" lnSpcReduction="10000"/>
          </a:bodyPr>
          <a:lstStyle/>
          <a:p>
            <a:r>
              <a:rPr lang="ru-RU" sz="2600" dirty="0" smtClean="0"/>
              <a:t>Учитель имеет право получать от администрации информацию, имеющую значение для работы образовательного учреждения. Администрация не имеет права скрывать информацию, которая может повлиять на работу учителя и качество его труда. </a:t>
            </a:r>
          </a:p>
          <a:p>
            <a:r>
              <a:rPr lang="ru-RU" sz="2600" dirty="0" smtClean="0"/>
              <a:t>Инициатива приветствуется. </a:t>
            </a:r>
          </a:p>
          <a:p>
            <a:r>
              <a:rPr lang="ru-RU" sz="2600" dirty="0" smtClean="0"/>
              <a:t>Важные для педагогического сообщества решения принимаются в учреждении на основе принципов открытости и общего участия. </a:t>
            </a:r>
          </a:p>
          <a:p>
            <a:r>
              <a:rPr lang="ru-RU" sz="2600" dirty="0" smtClean="0"/>
              <a:t>Учитель в процессе учебно-воспитательной деятельности должен активно сотрудничать с психологами, врачами, родителями для развития личности и сохранения психического, психологического и физического здоровья учеников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Взаимодействие учителя с педагогическим сообществом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57</TotalTime>
  <Words>850</Words>
  <Application>Microsoft Office PowerPoint</Application>
  <PresentationFormat>Экран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Профессиональный кодекс учителя</vt:lpstr>
      <vt:lpstr>Общее положение</vt:lpstr>
      <vt:lpstr>Общее положение</vt:lpstr>
      <vt:lpstr>Слайд 4</vt:lpstr>
      <vt:lpstr>Личность учителя</vt:lpstr>
      <vt:lpstr>Слайд 6</vt:lpstr>
      <vt:lpstr>Слайд 7</vt:lpstr>
      <vt:lpstr>Взаимодействие учителя с педагогическим сообществом</vt:lpstr>
      <vt:lpstr>Взаимодействие учителя с педагогическим сообществом</vt:lpstr>
      <vt:lpstr>Слайд 10</vt:lpstr>
      <vt:lpstr>Взаимоотношения учителя с обществом и государством</vt:lpstr>
      <vt:lpstr>Слайд 12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Профессиональный кодекс учителя</dc:title>
  <dc:creator>-</dc:creator>
  <cp:lastModifiedBy>-</cp:lastModifiedBy>
  <cp:revision>10</cp:revision>
  <dcterms:created xsi:type="dcterms:W3CDTF">2016-02-18T17:57:04Z</dcterms:created>
  <dcterms:modified xsi:type="dcterms:W3CDTF">2016-02-20T19:44:34Z</dcterms:modified>
</cp:coreProperties>
</file>